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4" r:id="rId2"/>
  </p:sldMasterIdLst>
  <p:notesMasterIdLst>
    <p:notesMasterId r:id="rId34"/>
  </p:notesMasterIdLst>
  <p:handoutMasterIdLst>
    <p:handoutMasterId r:id="rId35"/>
  </p:handoutMasterIdLst>
  <p:sldIdLst>
    <p:sldId id="432" r:id="rId3"/>
    <p:sldId id="513" r:id="rId4"/>
    <p:sldId id="413" r:id="rId5"/>
    <p:sldId id="520" r:id="rId6"/>
    <p:sldId id="414" r:id="rId7"/>
    <p:sldId id="406" r:id="rId8"/>
    <p:sldId id="416" r:id="rId9"/>
    <p:sldId id="465" r:id="rId10"/>
    <p:sldId id="421" r:id="rId11"/>
    <p:sldId id="514" r:id="rId12"/>
    <p:sldId id="518" r:id="rId13"/>
    <p:sldId id="500" r:id="rId14"/>
    <p:sldId id="464" r:id="rId15"/>
    <p:sldId id="521" r:id="rId16"/>
    <p:sldId id="517" r:id="rId17"/>
    <p:sldId id="485" r:id="rId18"/>
    <p:sldId id="515" r:id="rId19"/>
    <p:sldId id="423" r:id="rId20"/>
    <p:sldId id="478" r:id="rId21"/>
    <p:sldId id="479" r:id="rId22"/>
    <p:sldId id="481" r:id="rId23"/>
    <p:sldId id="483" r:id="rId24"/>
    <p:sldId id="487" r:id="rId25"/>
    <p:sldId id="491" r:id="rId26"/>
    <p:sldId id="492" r:id="rId27"/>
    <p:sldId id="493" r:id="rId28"/>
    <p:sldId id="495" r:id="rId29"/>
    <p:sldId id="498" r:id="rId30"/>
    <p:sldId id="429" r:id="rId31"/>
    <p:sldId id="516" r:id="rId32"/>
    <p:sldId id="508" r:id="rId33"/>
  </p:sldIdLst>
  <p:sldSz cx="9144000" cy="6858000" type="screen4x3"/>
  <p:notesSz cx="9236075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erine R. Freund" initials="KRF" lastIdx="5" clrIdx="0">
    <p:extLst>
      <p:ext uri="{19B8F6BF-5375-455C-9EA6-DF929625EA0E}">
        <p15:presenceInfo xmlns:p15="http://schemas.microsoft.com/office/powerpoint/2012/main" userId="S-1-5-21-1802853240-448489198-619646970-70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27595"/>
    <a:srgbClr val="C9D6A3"/>
    <a:srgbClr val="27686D"/>
    <a:srgbClr val="F17C0E"/>
    <a:srgbClr val="84A8A7"/>
    <a:srgbClr val="328082"/>
    <a:srgbClr val="16262D"/>
    <a:srgbClr val="D6DFB7"/>
    <a:srgbClr val="D7E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96440" autoAdjust="0"/>
  </p:normalViewPr>
  <p:slideViewPr>
    <p:cSldViewPr>
      <p:cViewPr varScale="1">
        <p:scale>
          <a:sx n="112" d="100"/>
          <a:sy n="112" d="100"/>
        </p:scale>
        <p:origin x="125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002299" cy="3519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4"/>
            <a:ext cx="4002299" cy="3519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A3D12-3D6B-4894-85F0-9A3B011B422D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445"/>
            <a:ext cx="4002299" cy="3519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58445"/>
            <a:ext cx="4002299" cy="3519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E63AD-CDEE-4837-A9CD-B47AA2C91D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64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0" y="5"/>
            <a:ext cx="4004116" cy="35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0" tIns="46561" rIns="93120" bIns="46561" numCol="1" anchor="t" anchorCtr="0" compatLnSpc="1">
            <a:prstTxWarp prst="textNoShape">
              <a:avLst/>
            </a:prstTxWarp>
          </a:bodyPr>
          <a:lstStyle>
            <a:lvl1pPr defTabSz="93041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29874" y="5"/>
            <a:ext cx="4004116" cy="35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0" tIns="46561" rIns="93120" bIns="46561" numCol="1" anchor="t" anchorCtr="0" compatLnSpc="1">
            <a:prstTxWarp prst="textNoShape">
              <a:avLst/>
            </a:prstTxWarp>
          </a:bodyPr>
          <a:lstStyle>
            <a:lvl1pPr algn="r" defTabSz="93041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65438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028" y="3329222"/>
            <a:ext cx="7388022" cy="31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0" tIns="46561" rIns="93120" bIns="46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0" y="6658449"/>
            <a:ext cx="4004116" cy="35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0" tIns="46561" rIns="93120" bIns="46561" numCol="1" anchor="b" anchorCtr="0" compatLnSpc="1">
            <a:prstTxWarp prst="textNoShape">
              <a:avLst/>
            </a:prstTxWarp>
          </a:bodyPr>
          <a:lstStyle>
            <a:lvl1pPr defTabSz="930417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29874" y="6658449"/>
            <a:ext cx="4004116" cy="35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20" tIns="46561" rIns="93120" bIns="46561" numCol="1" anchor="b" anchorCtr="0" compatLnSpc="1">
            <a:prstTxWarp prst="textNoShape">
              <a:avLst/>
            </a:prstTxWarp>
          </a:bodyPr>
          <a:lstStyle>
            <a:lvl1pPr algn="r" defTabSz="930417">
              <a:defRPr sz="1200"/>
            </a:lvl1pPr>
          </a:lstStyle>
          <a:p>
            <a:pPr>
              <a:defRPr/>
            </a:pPr>
            <a:fld id="{A85E77F0-625A-4149-B910-59DE73B2B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93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141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64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859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811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36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50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96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7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0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77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02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245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509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949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87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66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589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076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672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4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34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978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260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042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921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80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5E77F0-625A-4149-B910-59DE73B2B463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77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1517" y="433778"/>
            <a:ext cx="7772400" cy="635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3105" y="1264353"/>
            <a:ext cx="7772400" cy="23847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 i="0">
                <a:solidFill>
                  <a:schemeClr val="tx2"/>
                </a:solidFill>
                <a:latin typeface="+mj-lt"/>
                <a:ea typeface="Gotham" charset="0"/>
                <a:cs typeface="Gotham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3105" y="1502827"/>
            <a:ext cx="7772400" cy="6622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3105" y="2263699"/>
            <a:ext cx="7771733" cy="2427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+mj-lt"/>
                <a:ea typeface="Gotham" charset="0"/>
                <a:cs typeface="Gotham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3105" y="2506459"/>
            <a:ext cx="7772400" cy="6622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50716" y="459218"/>
            <a:ext cx="0" cy="4572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137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1517" y="433778"/>
            <a:ext cx="7772400" cy="635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0716" y="459218"/>
            <a:ext cx="0" cy="4572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501043" y="1586310"/>
            <a:ext cx="4141914" cy="3615277"/>
          </a:xfrm>
          <a:prstGeom prst="rect">
            <a:avLst/>
          </a:prstGeom>
        </p:spPr>
        <p:txBody>
          <a:bodyPr lIns="0" tIns="0" rIns="0" bIns="0" anchor="ctr"/>
          <a:lstStyle>
            <a:lvl1pPr marL="90488" indent="-182563" defTabSz="57150">
              <a:spcBef>
                <a:spcPts val="0"/>
              </a:spcBef>
              <a:buSzPct val="160000"/>
              <a:buFontTx/>
              <a:buBlip>
                <a:blip r:embed="rId2"/>
              </a:buBlip>
              <a:tabLst>
                <a:tab pos="0" algn="l"/>
                <a:tab pos="280988" algn="l"/>
              </a:tabLst>
              <a:defRPr sz="1600" b="1" i="0" baseline="0">
                <a:solidFill>
                  <a:schemeClr val="tx2"/>
                </a:solidFill>
                <a:latin typeface="+mj-lt"/>
                <a:ea typeface="Gotham" charset="0"/>
                <a:cs typeface="Gotham" charset="0"/>
              </a:defRPr>
            </a:lvl1pPr>
            <a:lvl2pPr marL="274320" indent="0" defTabSz="274320">
              <a:spcBef>
                <a:spcPts val="0"/>
              </a:spcBef>
              <a:buSzPct val="160000"/>
              <a:buNone/>
              <a:tabLst>
                <a:tab pos="182880" algn="l"/>
              </a:tabLst>
              <a:defRPr sz="1600" b="0" i="0" baseline="0">
                <a:latin typeface="+mn-lt"/>
                <a:ea typeface="Gotham Light" charset="0"/>
                <a:cs typeface="Gotham Light" charset="0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  SUM QUAM NOS</a:t>
            </a:r>
          </a:p>
          <a:p>
            <a:pPr lvl="1"/>
            <a:r>
              <a:rPr lang="en-US" dirty="0" err="1" smtClean="0"/>
              <a:t>Lunditas</a:t>
            </a:r>
            <a:r>
              <a:rPr lang="en-US" dirty="0" smtClean="0"/>
              <a:t>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eturios</a:t>
            </a:r>
            <a:r>
              <a:rPr lang="en-US" dirty="0" smtClean="0"/>
              <a:t> </a:t>
            </a:r>
            <a:r>
              <a:rPr lang="en-US" dirty="0" err="1" smtClean="0"/>
              <a:t>aligent</a:t>
            </a:r>
            <a:r>
              <a:rPr lang="en-US" dirty="0" smtClean="0"/>
              <a:t> et quo </a:t>
            </a:r>
            <a:r>
              <a:rPr lang="en-US" dirty="0" err="1" smtClean="0"/>
              <a:t>issitinum</a:t>
            </a:r>
            <a:r>
              <a:rPr lang="en-US" dirty="0" smtClean="0"/>
              <a:t> et </a:t>
            </a:r>
            <a:r>
              <a:rPr lang="en-US" dirty="0" err="1" smtClean="0"/>
              <a:t>aut</a:t>
            </a:r>
            <a:r>
              <a:rPr lang="en-US" dirty="0" smtClean="0"/>
              <a:t> </a:t>
            </a:r>
            <a:r>
              <a:rPr lang="en-US" dirty="0" err="1" smtClean="0"/>
              <a:t>expelec</a:t>
            </a:r>
            <a:r>
              <a:rPr lang="en-US" dirty="0" smtClean="0"/>
              <a:t> </a:t>
            </a:r>
            <a:r>
              <a:rPr lang="en-US" dirty="0" err="1" smtClean="0"/>
              <a:t>testotalias</a:t>
            </a:r>
            <a:r>
              <a:rPr lang="en-US" dirty="0" smtClean="0"/>
              <a:t> </a:t>
            </a:r>
            <a:r>
              <a:rPr lang="en-US" dirty="0" err="1" smtClean="0"/>
              <a:t>num</a:t>
            </a:r>
            <a:r>
              <a:rPr lang="en-US" dirty="0" smtClean="0"/>
              <a:t> sit </a:t>
            </a:r>
            <a:r>
              <a:rPr lang="en-US" dirty="0" err="1" smtClean="0"/>
              <a:t>apis</a:t>
            </a:r>
            <a:r>
              <a:rPr lang="en-US" dirty="0" smtClean="0"/>
              <a:t> </a:t>
            </a:r>
            <a:r>
              <a:rPr lang="en-US" dirty="0" err="1" smtClean="0"/>
              <a:t>nobita</a:t>
            </a:r>
            <a:r>
              <a:rPr lang="en-US" dirty="0" smtClean="0"/>
              <a:t> </a:t>
            </a:r>
            <a:r>
              <a:rPr lang="en-US" dirty="0" err="1" smtClean="0"/>
              <a:t>eum</a:t>
            </a:r>
            <a:r>
              <a:rPr lang="en-US" dirty="0" smtClean="0"/>
              <a:t> </a:t>
            </a:r>
            <a:r>
              <a:rPr lang="en-US" dirty="0" err="1" smtClean="0"/>
              <a:t>delestiuntalit</a:t>
            </a:r>
            <a:r>
              <a:rPr lang="en-US" dirty="0" smtClean="0"/>
              <a:t> alit.</a:t>
            </a:r>
          </a:p>
          <a:p>
            <a:pPr lvl="1"/>
            <a:endParaRPr lang="en-US" dirty="0" smtClean="0"/>
          </a:p>
          <a:p>
            <a:pPr lvl="0"/>
            <a:r>
              <a:rPr lang="en-US" dirty="0" smtClean="0"/>
              <a:t>  SUM QUAM NOS</a:t>
            </a:r>
          </a:p>
          <a:p>
            <a:pPr lvl="1"/>
            <a:r>
              <a:rPr lang="en-US" dirty="0" err="1" smtClean="0"/>
              <a:t>Iunditas</a:t>
            </a:r>
            <a:r>
              <a:rPr lang="en-US" dirty="0" smtClean="0"/>
              <a:t> </a:t>
            </a:r>
            <a:r>
              <a:rPr lang="en-US" dirty="0" err="1" smtClean="0"/>
              <a:t>amet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eturios</a:t>
            </a:r>
            <a:r>
              <a:rPr lang="en-US" dirty="0" smtClean="0"/>
              <a:t> </a:t>
            </a:r>
            <a:r>
              <a:rPr lang="en-US" dirty="0" err="1" smtClean="0"/>
              <a:t>aligent</a:t>
            </a:r>
            <a:r>
              <a:rPr lang="en-US" dirty="0" smtClean="0"/>
              <a:t> et quo </a:t>
            </a:r>
            <a:r>
              <a:rPr lang="en-US" dirty="0" err="1" smtClean="0"/>
              <a:t>issitinum</a:t>
            </a:r>
            <a:r>
              <a:rPr lang="en-US" dirty="0" smtClean="0"/>
              <a:t> et </a:t>
            </a:r>
            <a:r>
              <a:rPr lang="en-US" dirty="0" err="1" smtClean="0"/>
              <a:t>aut</a:t>
            </a:r>
            <a:r>
              <a:rPr lang="en-US" dirty="0" smtClean="0"/>
              <a:t> </a:t>
            </a:r>
            <a:r>
              <a:rPr lang="en-US" dirty="0" err="1" smtClean="0"/>
              <a:t>expelec</a:t>
            </a:r>
            <a:r>
              <a:rPr lang="en-US" dirty="0" smtClean="0"/>
              <a:t> </a:t>
            </a:r>
            <a:r>
              <a:rPr lang="en-US" dirty="0" err="1" smtClean="0"/>
              <a:t>testotalias</a:t>
            </a:r>
            <a:r>
              <a:rPr lang="en-US" dirty="0" smtClean="0"/>
              <a:t> </a:t>
            </a:r>
            <a:r>
              <a:rPr lang="en-US" dirty="0" err="1" smtClean="0"/>
              <a:t>num</a:t>
            </a:r>
            <a:r>
              <a:rPr lang="en-US" dirty="0" smtClean="0"/>
              <a:t> sit </a:t>
            </a:r>
            <a:r>
              <a:rPr lang="en-US" dirty="0" err="1" smtClean="0"/>
              <a:t>apis</a:t>
            </a:r>
            <a:r>
              <a:rPr lang="en-US" dirty="0" smtClean="0"/>
              <a:t> </a:t>
            </a:r>
            <a:r>
              <a:rPr lang="en-US" dirty="0" err="1" smtClean="0"/>
              <a:t>nobita</a:t>
            </a:r>
            <a:r>
              <a:rPr lang="en-US" dirty="0" smtClean="0"/>
              <a:t> </a:t>
            </a:r>
            <a:r>
              <a:rPr lang="en-US" dirty="0" err="1" smtClean="0"/>
              <a:t>eum</a:t>
            </a:r>
            <a:r>
              <a:rPr lang="en-US" dirty="0" smtClean="0"/>
              <a:t> </a:t>
            </a:r>
            <a:r>
              <a:rPr lang="en-US" dirty="0" err="1" smtClean="0"/>
              <a:t>delestiuntalit</a:t>
            </a:r>
            <a:r>
              <a:rPr lang="en-US" dirty="0" smtClean="0"/>
              <a:t> alit.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2619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3105" y="423949"/>
            <a:ext cx="7772400" cy="94343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2-LINE</a:t>
            </a:r>
            <a:br>
              <a:rPr lang="en-US" dirty="0" smtClean="0"/>
            </a:br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3105" y="1724939"/>
            <a:ext cx="7772400" cy="23847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1" i="0">
                <a:solidFill>
                  <a:schemeClr val="tx2"/>
                </a:solidFill>
                <a:latin typeface="+mn-lt"/>
                <a:ea typeface="Gotham" charset="0"/>
                <a:cs typeface="Gotham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SUBHEAD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239C03D-72B6-8E44-B0AC-A430403E454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3105" y="1963413"/>
            <a:ext cx="7772400" cy="6213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3105" y="2717250"/>
            <a:ext cx="7771733" cy="2427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 i="0">
                <a:solidFill>
                  <a:schemeClr val="tx2"/>
                </a:solidFill>
                <a:latin typeface="+mj-lt"/>
                <a:ea typeface="Gotham" charset="0"/>
                <a:cs typeface="Gotham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SUBHEAD 1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53105" y="2960034"/>
            <a:ext cx="7772400" cy="662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  <a:ea typeface="Gotham Light" charset="0"/>
                <a:cs typeface="Gotham Light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50716" y="459218"/>
            <a:ext cx="0" cy="9144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652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/>
        </p:nvSpPr>
        <p:spPr>
          <a:xfrm>
            <a:off x="2508468" y="1483836"/>
            <a:ext cx="1981200" cy="3822699"/>
          </a:xfrm>
          <a:custGeom>
            <a:avLst/>
            <a:gdLst>
              <a:gd name="connsiteX0" fmla="*/ 0 w 1981200"/>
              <a:gd name="connsiteY0" fmla="*/ 0 h 3822699"/>
              <a:gd name="connsiteX1" fmla="*/ 1981200 w 1981200"/>
              <a:gd name="connsiteY1" fmla="*/ 0 h 3822699"/>
              <a:gd name="connsiteX2" fmla="*/ 1981200 w 1981200"/>
              <a:gd name="connsiteY2" fmla="*/ 3704444 h 3822699"/>
              <a:gd name="connsiteX3" fmla="*/ 1981200 w 1981200"/>
              <a:gd name="connsiteY3" fmla="*/ 3704445 h 3822699"/>
              <a:gd name="connsiteX4" fmla="*/ 1981192 w 1981200"/>
              <a:gd name="connsiteY4" fmla="*/ 3704445 h 3822699"/>
              <a:gd name="connsiteX5" fmla="*/ 990600 w 1981200"/>
              <a:gd name="connsiteY5" fmla="*/ 3822699 h 3822699"/>
              <a:gd name="connsiteX6" fmla="*/ 8 w 1981200"/>
              <a:gd name="connsiteY6" fmla="*/ 3704445 h 3822699"/>
              <a:gd name="connsiteX7" fmla="*/ 0 w 1981200"/>
              <a:gd name="connsiteY7" fmla="*/ 3704445 h 3822699"/>
              <a:gd name="connsiteX8" fmla="*/ 0 w 1981200"/>
              <a:gd name="connsiteY8" fmla="*/ 3704444 h 382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822699">
                <a:moveTo>
                  <a:pt x="0" y="0"/>
                </a:moveTo>
                <a:lnTo>
                  <a:pt x="1981200" y="0"/>
                </a:lnTo>
                <a:lnTo>
                  <a:pt x="1981200" y="3704444"/>
                </a:lnTo>
                <a:lnTo>
                  <a:pt x="1981200" y="3704445"/>
                </a:lnTo>
                <a:lnTo>
                  <a:pt x="1981192" y="3704445"/>
                </a:lnTo>
                <a:lnTo>
                  <a:pt x="990600" y="3822699"/>
                </a:lnTo>
                <a:lnTo>
                  <a:pt x="8" y="3704445"/>
                </a:lnTo>
                <a:lnTo>
                  <a:pt x="0" y="3704445"/>
                </a:lnTo>
                <a:lnTo>
                  <a:pt x="0" y="370444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6791206" y="1483834"/>
            <a:ext cx="1981200" cy="3822699"/>
          </a:xfrm>
          <a:custGeom>
            <a:avLst/>
            <a:gdLst>
              <a:gd name="connsiteX0" fmla="*/ 0 w 1981200"/>
              <a:gd name="connsiteY0" fmla="*/ 0 h 3822699"/>
              <a:gd name="connsiteX1" fmla="*/ 1981200 w 1981200"/>
              <a:gd name="connsiteY1" fmla="*/ 0 h 3822699"/>
              <a:gd name="connsiteX2" fmla="*/ 1981200 w 1981200"/>
              <a:gd name="connsiteY2" fmla="*/ 3704444 h 3822699"/>
              <a:gd name="connsiteX3" fmla="*/ 1981200 w 1981200"/>
              <a:gd name="connsiteY3" fmla="*/ 3704445 h 3822699"/>
              <a:gd name="connsiteX4" fmla="*/ 1981192 w 1981200"/>
              <a:gd name="connsiteY4" fmla="*/ 3704445 h 3822699"/>
              <a:gd name="connsiteX5" fmla="*/ 990600 w 1981200"/>
              <a:gd name="connsiteY5" fmla="*/ 3822699 h 3822699"/>
              <a:gd name="connsiteX6" fmla="*/ 8 w 1981200"/>
              <a:gd name="connsiteY6" fmla="*/ 3704445 h 3822699"/>
              <a:gd name="connsiteX7" fmla="*/ 0 w 1981200"/>
              <a:gd name="connsiteY7" fmla="*/ 3704445 h 3822699"/>
              <a:gd name="connsiteX8" fmla="*/ 0 w 1981200"/>
              <a:gd name="connsiteY8" fmla="*/ 3704444 h 382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822699">
                <a:moveTo>
                  <a:pt x="0" y="0"/>
                </a:moveTo>
                <a:lnTo>
                  <a:pt x="1981200" y="0"/>
                </a:lnTo>
                <a:lnTo>
                  <a:pt x="1981200" y="3704444"/>
                </a:lnTo>
                <a:lnTo>
                  <a:pt x="1981200" y="3704445"/>
                </a:lnTo>
                <a:lnTo>
                  <a:pt x="1981192" y="3704445"/>
                </a:lnTo>
                <a:lnTo>
                  <a:pt x="990600" y="3822699"/>
                </a:lnTo>
                <a:lnTo>
                  <a:pt x="8" y="3704445"/>
                </a:lnTo>
                <a:lnTo>
                  <a:pt x="0" y="3704445"/>
                </a:lnTo>
                <a:lnTo>
                  <a:pt x="0" y="3704444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 25"/>
          <p:cNvSpPr/>
          <p:nvPr/>
        </p:nvSpPr>
        <p:spPr>
          <a:xfrm>
            <a:off x="4649837" y="1483835"/>
            <a:ext cx="1981200" cy="3822699"/>
          </a:xfrm>
          <a:custGeom>
            <a:avLst/>
            <a:gdLst>
              <a:gd name="connsiteX0" fmla="*/ 0 w 1981200"/>
              <a:gd name="connsiteY0" fmla="*/ 0 h 3822699"/>
              <a:gd name="connsiteX1" fmla="*/ 1981200 w 1981200"/>
              <a:gd name="connsiteY1" fmla="*/ 0 h 3822699"/>
              <a:gd name="connsiteX2" fmla="*/ 1981200 w 1981200"/>
              <a:gd name="connsiteY2" fmla="*/ 3704444 h 3822699"/>
              <a:gd name="connsiteX3" fmla="*/ 1981200 w 1981200"/>
              <a:gd name="connsiteY3" fmla="*/ 3704445 h 3822699"/>
              <a:gd name="connsiteX4" fmla="*/ 1981192 w 1981200"/>
              <a:gd name="connsiteY4" fmla="*/ 3704445 h 3822699"/>
              <a:gd name="connsiteX5" fmla="*/ 990600 w 1981200"/>
              <a:gd name="connsiteY5" fmla="*/ 3822699 h 3822699"/>
              <a:gd name="connsiteX6" fmla="*/ 8 w 1981200"/>
              <a:gd name="connsiteY6" fmla="*/ 3704445 h 3822699"/>
              <a:gd name="connsiteX7" fmla="*/ 0 w 1981200"/>
              <a:gd name="connsiteY7" fmla="*/ 3704445 h 3822699"/>
              <a:gd name="connsiteX8" fmla="*/ 0 w 1981200"/>
              <a:gd name="connsiteY8" fmla="*/ 3704444 h 382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822699">
                <a:moveTo>
                  <a:pt x="0" y="0"/>
                </a:moveTo>
                <a:lnTo>
                  <a:pt x="1981200" y="0"/>
                </a:lnTo>
                <a:lnTo>
                  <a:pt x="1981200" y="3704444"/>
                </a:lnTo>
                <a:lnTo>
                  <a:pt x="1981200" y="3704445"/>
                </a:lnTo>
                <a:lnTo>
                  <a:pt x="1981192" y="3704445"/>
                </a:lnTo>
                <a:lnTo>
                  <a:pt x="990600" y="3822699"/>
                </a:lnTo>
                <a:lnTo>
                  <a:pt x="8" y="3704445"/>
                </a:lnTo>
                <a:lnTo>
                  <a:pt x="0" y="3704445"/>
                </a:lnTo>
                <a:lnTo>
                  <a:pt x="0" y="3704444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367099" y="1483836"/>
            <a:ext cx="1981200" cy="3822699"/>
          </a:xfrm>
          <a:custGeom>
            <a:avLst/>
            <a:gdLst>
              <a:gd name="connsiteX0" fmla="*/ 0 w 1981200"/>
              <a:gd name="connsiteY0" fmla="*/ 0 h 3822699"/>
              <a:gd name="connsiteX1" fmla="*/ 1981200 w 1981200"/>
              <a:gd name="connsiteY1" fmla="*/ 0 h 3822699"/>
              <a:gd name="connsiteX2" fmla="*/ 1981200 w 1981200"/>
              <a:gd name="connsiteY2" fmla="*/ 3704444 h 3822699"/>
              <a:gd name="connsiteX3" fmla="*/ 1981200 w 1981200"/>
              <a:gd name="connsiteY3" fmla="*/ 3704445 h 3822699"/>
              <a:gd name="connsiteX4" fmla="*/ 1981192 w 1981200"/>
              <a:gd name="connsiteY4" fmla="*/ 3704445 h 3822699"/>
              <a:gd name="connsiteX5" fmla="*/ 990600 w 1981200"/>
              <a:gd name="connsiteY5" fmla="*/ 3822699 h 3822699"/>
              <a:gd name="connsiteX6" fmla="*/ 8 w 1981200"/>
              <a:gd name="connsiteY6" fmla="*/ 3704445 h 3822699"/>
              <a:gd name="connsiteX7" fmla="*/ 0 w 1981200"/>
              <a:gd name="connsiteY7" fmla="*/ 3704445 h 3822699"/>
              <a:gd name="connsiteX8" fmla="*/ 0 w 1981200"/>
              <a:gd name="connsiteY8" fmla="*/ 3704444 h 382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81200" h="3822699">
                <a:moveTo>
                  <a:pt x="0" y="0"/>
                </a:moveTo>
                <a:lnTo>
                  <a:pt x="1981200" y="0"/>
                </a:lnTo>
                <a:lnTo>
                  <a:pt x="1981200" y="3704444"/>
                </a:lnTo>
                <a:lnTo>
                  <a:pt x="1981200" y="3704445"/>
                </a:lnTo>
                <a:lnTo>
                  <a:pt x="1981192" y="3704445"/>
                </a:lnTo>
                <a:lnTo>
                  <a:pt x="990600" y="3822699"/>
                </a:lnTo>
                <a:lnTo>
                  <a:pt x="8" y="3704445"/>
                </a:lnTo>
                <a:lnTo>
                  <a:pt x="0" y="3704445"/>
                </a:lnTo>
                <a:lnTo>
                  <a:pt x="0" y="3704444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4158" y="2566568"/>
            <a:ext cx="1700199" cy="24514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0020" indent="-160020" defTabSz="457200">
              <a:spcAft>
                <a:spcPts val="600"/>
              </a:spcAft>
              <a:defRPr sz="1200" b="1" i="0" baseline="0">
                <a:solidFill>
                  <a:schemeClr val="bg1"/>
                </a:solidFill>
                <a:latin typeface="+mn-lt"/>
                <a:ea typeface="Gotham" charset="0"/>
                <a:cs typeface="Gotham" charset="0"/>
              </a:defRPr>
            </a:lvl1pPr>
            <a:lvl2pPr>
              <a:defRPr sz="1000" b="1" i="0">
                <a:latin typeface="Helvetica"/>
                <a:cs typeface="Helvetica"/>
              </a:defRPr>
            </a:lvl2pPr>
            <a:lvl3pPr>
              <a:defRPr sz="1000" b="1" i="0">
                <a:latin typeface="Helvetica"/>
                <a:cs typeface="Helvetica"/>
              </a:defRPr>
            </a:lvl3pPr>
            <a:lvl4pPr>
              <a:defRPr sz="1000" b="1" i="0">
                <a:latin typeface="Helvetica"/>
                <a:cs typeface="Helvetica"/>
              </a:defRPr>
            </a:lvl4pPr>
            <a:lvl5pPr>
              <a:defRPr sz="1000" b="1" i="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PAGE </a:t>
            </a:r>
            <a:fld id="{0239C03D-72B6-8E44-B0AC-A430403E454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04157" y="1658079"/>
            <a:ext cx="1700199" cy="7342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2"/>
                </a:solidFill>
                <a:latin typeface="+mj-lt"/>
                <a:ea typeface="Gotham" charset="0"/>
                <a:cs typeface="Gotham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ASSURANCE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2637517" y="2566567"/>
            <a:ext cx="1700199" cy="24589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0020" indent="-160020">
              <a:spcAft>
                <a:spcPts val="600"/>
              </a:spcAft>
              <a:defRPr sz="1200" b="1" i="0">
                <a:solidFill>
                  <a:schemeClr val="bg1"/>
                </a:solidFill>
                <a:latin typeface="+mn-lt"/>
                <a:ea typeface="Gotham" charset="0"/>
                <a:cs typeface="Gotham" charset="0"/>
              </a:defRPr>
            </a:lvl1pPr>
            <a:lvl2pPr>
              <a:defRPr sz="1000" b="1" i="0">
                <a:latin typeface="Helvetica"/>
                <a:cs typeface="Helvetica"/>
              </a:defRPr>
            </a:lvl2pPr>
            <a:lvl3pPr>
              <a:defRPr sz="1000" b="1" i="0">
                <a:latin typeface="Helvetica"/>
                <a:cs typeface="Helvetica"/>
              </a:defRPr>
            </a:lvl3pPr>
            <a:lvl4pPr>
              <a:defRPr sz="1000" b="1" i="0">
                <a:latin typeface="Helvetica"/>
                <a:cs typeface="Helvetica"/>
              </a:defRPr>
            </a:lvl4pPr>
            <a:lvl5pPr>
              <a:defRPr sz="1000" b="1" i="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790337" y="2566566"/>
            <a:ext cx="1700199" cy="2451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0020" indent="-160020">
              <a:spcAft>
                <a:spcPts val="600"/>
              </a:spcAft>
              <a:defRPr sz="1200" b="1" i="0">
                <a:solidFill>
                  <a:schemeClr val="bg1"/>
                </a:solidFill>
                <a:latin typeface="+mn-lt"/>
                <a:ea typeface="Gotham" charset="0"/>
                <a:cs typeface="Gotham" charset="0"/>
              </a:defRPr>
            </a:lvl1pPr>
            <a:lvl2pPr>
              <a:defRPr sz="1000" b="1" i="0">
                <a:latin typeface="Helvetica"/>
                <a:cs typeface="Helvetica"/>
              </a:defRPr>
            </a:lvl2pPr>
            <a:lvl3pPr>
              <a:defRPr sz="1000" b="1" i="0">
                <a:latin typeface="Helvetica"/>
                <a:cs typeface="Helvetica"/>
              </a:defRPr>
            </a:lvl3pPr>
            <a:lvl4pPr>
              <a:defRPr sz="1000" b="1" i="0">
                <a:latin typeface="Helvetica"/>
                <a:cs typeface="Helvetica"/>
              </a:defRPr>
            </a:lvl4pPr>
            <a:lvl5pPr>
              <a:defRPr sz="1000" b="1" i="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6" hasCustomPrompt="1"/>
          </p:nvPr>
        </p:nvSpPr>
        <p:spPr>
          <a:xfrm>
            <a:off x="6931706" y="2566565"/>
            <a:ext cx="1700199" cy="24589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60020" indent="-160020">
              <a:spcAft>
                <a:spcPts val="600"/>
              </a:spcAft>
              <a:defRPr sz="1200" b="1" i="0">
                <a:solidFill>
                  <a:schemeClr val="bg1"/>
                </a:solidFill>
                <a:latin typeface="+mn-lt"/>
                <a:ea typeface="Gotham" charset="0"/>
                <a:cs typeface="Gotham" charset="0"/>
              </a:defRPr>
            </a:lvl1pPr>
            <a:lvl2pPr>
              <a:defRPr sz="1000" b="1" i="0">
                <a:latin typeface="Helvetica"/>
                <a:cs typeface="Helvetica"/>
              </a:defRPr>
            </a:lvl2pPr>
            <a:lvl3pPr>
              <a:defRPr sz="1000" b="1" i="0">
                <a:latin typeface="Helvetica"/>
                <a:cs typeface="Helvetica"/>
              </a:defRPr>
            </a:lvl3pPr>
            <a:lvl4pPr>
              <a:defRPr sz="1000" b="1" i="0">
                <a:latin typeface="Helvetica"/>
                <a:cs typeface="Helvetica"/>
              </a:defRPr>
            </a:lvl4pPr>
            <a:lvl5pPr>
              <a:defRPr sz="1000" b="1" i="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7" hasCustomPrompt="1"/>
          </p:nvPr>
        </p:nvSpPr>
        <p:spPr>
          <a:xfrm>
            <a:off x="2637518" y="1658079"/>
            <a:ext cx="1700199" cy="7342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 b="1" i="0" baseline="0">
                <a:solidFill>
                  <a:srgbClr val="FFFFFF"/>
                </a:solidFill>
                <a:latin typeface="+mj-lt"/>
                <a:ea typeface="Gotham" charset="0"/>
                <a:cs typeface="Gotham" charset="0"/>
              </a:defRPr>
            </a:lvl1pPr>
          </a:lstStyle>
          <a:p>
            <a:pPr lvl="0"/>
            <a:r>
              <a:rPr lang="en-US" dirty="0" smtClean="0"/>
              <a:t>TAX</a:t>
            </a:r>
            <a:endParaRPr lang="en-US" dirty="0"/>
          </a:p>
        </p:txBody>
      </p:sp>
      <p:sp>
        <p:nvSpPr>
          <p:cNvPr id="40" name="Text Placeholder 38"/>
          <p:cNvSpPr>
            <a:spLocks noGrp="1"/>
          </p:cNvSpPr>
          <p:nvPr>
            <p:ph type="body" sz="quarter" idx="18" hasCustomPrompt="1"/>
          </p:nvPr>
        </p:nvSpPr>
        <p:spPr>
          <a:xfrm>
            <a:off x="4790337" y="1658079"/>
            <a:ext cx="1700199" cy="7342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 b="1" i="0" baseline="0">
                <a:solidFill>
                  <a:srgbClr val="FFFFFF"/>
                </a:solidFill>
                <a:latin typeface="+mj-lt"/>
                <a:ea typeface="Gotham" charset="0"/>
                <a:cs typeface="Gotham" charset="0"/>
              </a:defRPr>
            </a:lvl1pPr>
          </a:lstStyle>
          <a:p>
            <a:pPr lvl="0"/>
            <a:r>
              <a:rPr lang="en-US" dirty="0" smtClean="0"/>
              <a:t>BUSINESS TRANSACTION ADVISORY</a:t>
            </a:r>
            <a:endParaRPr lang="en-US" dirty="0"/>
          </a:p>
        </p:txBody>
      </p:sp>
      <p:sp>
        <p:nvSpPr>
          <p:cNvPr id="41" name="Text Placeholder 38"/>
          <p:cNvSpPr>
            <a:spLocks noGrp="1"/>
          </p:cNvSpPr>
          <p:nvPr>
            <p:ph type="body" sz="quarter" idx="19" hasCustomPrompt="1"/>
          </p:nvPr>
        </p:nvSpPr>
        <p:spPr>
          <a:xfrm>
            <a:off x="6931705" y="1658079"/>
            <a:ext cx="1700199" cy="7342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1600" b="1" i="0" baseline="0">
                <a:solidFill>
                  <a:srgbClr val="FFFFFF"/>
                </a:solidFill>
                <a:latin typeface="+mj-lt"/>
                <a:ea typeface="Gotham" charset="0"/>
                <a:cs typeface="Gotham" charset="0"/>
              </a:defRPr>
            </a:lvl1pPr>
          </a:lstStyle>
          <a:p>
            <a:pPr lvl="0"/>
            <a:r>
              <a:rPr lang="en-US" dirty="0" smtClean="0"/>
              <a:t>CONSULTING</a:t>
            </a:r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451517" y="433778"/>
            <a:ext cx="7772400" cy="635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HEADER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50716" y="459218"/>
            <a:ext cx="0" cy="45720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303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85" y="1878867"/>
            <a:ext cx="1745715" cy="825829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700343" y="4867919"/>
            <a:ext cx="5330378" cy="3715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200" b="1" i="0" baseline="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Jane Doe, CPA</a:t>
            </a:r>
            <a:br>
              <a:rPr lang="en-US" dirty="0" smtClean="0"/>
            </a:br>
            <a:r>
              <a:rPr lang="en-US" dirty="0" smtClean="0"/>
              <a:t>John Doe, CPA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703626" y="5306469"/>
            <a:ext cx="5335245" cy="29135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1200" b="0" i="0" baseline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Month Day, Year</a:t>
            </a:r>
          </a:p>
        </p:txBody>
      </p:sp>
      <p:sp>
        <p:nvSpPr>
          <p:cNvPr id="12" name="Picture Placeholder 15"/>
          <p:cNvSpPr>
            <a:spLocks noGrp="1"/>
          </p:cNvSpPr>
          <p:nvPr>
            <p:ph type="pic" sz="quarter" idx="15" hasCustomPrompt="1"/>
          </p:nvPr>
        </p:nvSpPr>
        <p:spPr>
          <a:xfrm>
            <a:off x="1700269" y="3986517"/>
            <a:ext cx="2840037" cy="6921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FPO LOGO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00269" y="3434180"/>
            <a:ext cx="5321308" cy="4964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An Overview </a:t>
            </a:r>
            <a:r>
              <a:rPr lang="mr-IN" dirty="0" smtClean="0"/>
              <a:t>–</a:t>
            </a:r>
            <a:r>
              <a:rPr lang="en-US" dirty="0" smtClean="0"/>
              <a:t> Presented to XX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677333" y="-8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575335" y="2117444"/>
            <a:ext cx="0" cy="347472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047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85" y="1878867"/>
            <a:ext cx="1745715" cy="825829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700343" y="4867919"/>
            <a:ext cx="5330378" cy="3715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200" b="1" i="0" baseline="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Jane Doe, CPA</a:t>
            </a:r>
            <a:br>
              <a:rPr lang="en-US" dirty="0" smtClean="0"/>
            </a:br>
            <a:r>
              <a:rPr lang="en-US" dirty="0" smtClean="0"/>
              <a:t>John Doe, CPA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703626" y="5306469"/>
            <a:ext cx="5335245" cy="29135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1200" b="0" i="0" baseline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Month Day, Year</a:t>
            </a:r>
          </a:p>
        </p:txBody>
      </p:sp>
      <p:sp>
        <p:nvSpPr>
          <p:cNvPr id="12" name="Picture Placeholder 15"/>
          <p:cNvSpPr>
            <a:spLocks noGrp="1"/>
          </p:cNvSpPr>
          <p:nvPr>
            <p:ph type="pic" sz="quarter" idx="15" hasCustomPrompt="1"/>
          </p:nvPr>
        </p:nvSpPr>
        <p:spPr>
          <a:xfrm>
            <a:off x="1700269" y="3986517"/>
            <a:ext cx="2840037" cy="6921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FPO LOGO</a:t>
            </a:r>
            <a:endParaRPr lang="en-US" dirty="0"/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00269" y="3434180"/>
            <a:ext cx="5321308" cy="4964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An Overview </a:t>
            </a:r>
            <a:r>
              <a:rPr lang="mr-IN" dirty="0" smtClean="0"/>
              <a:t>–</a:t>
            </a:r>
            <a:r>
              <a:rPr lang="en-US" dirty="0" smtClean="0"/>
              <a:t> Presented to XX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677333" y="-8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575335" y="2117444"/>
            <a:ext cx="0" cy="347472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25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84537" y="6286549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 i="0">
                <a:solidFill>
                  <a:schemeClr val="tx2"/>
                </a:solidFill>
                <a:latin typeface="Gotham Book" charset="0"/>
                <a:ea typeface="Gotham Book" charset="0"/>
                <a:cs typeface="Gotham Book" charset="0"/>
              </a:defRPr>
            </a:lvl1pPr>
          </a:lstStyle>
          <a:p>
            <a:r>
              <a:rPr lang="en-US" dirty="0" smtClean="0"/>
              <a:t>PAGE </a:t>
            </a:r>
            <a:fld id="{0239C03D-72B6-8E44-B0AC-A430403E45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1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56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100" b="0" i="0" kern="1200">
          <a:solidFill>
            <a:schemeClr val="tx2"/>
          </a:solidFill>
          <a:latin typeface="Gotham Light"/>
          <a:ea typeface="+mj-ea"/>
          <a:cs typeface="Gotham Ligh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200" b="0" i="0" kern="1200">
          <a:solidFill>
            <a:srgbClr val="3C3C3B"/>
          </a:solidFill>
          <a:latin typeface="Gotham Light"/>
          <a:ea typeface="+mn-ea"/>
          <a:cs typeface="Gotham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397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0" i="0" kern="1200" baseline="0">
          <a:solidFill>
            <a:schemeClr val="tx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1" i="0" kern="1200" baseline="0">
          <a:solidFill>
            <a:srgbClr val="192646"/>
          </a:solidFill>
          <a:latin typeface="Helvetica"/>
          <a:ea typeface="+mn-ea"/>
          <a:cs typeface="Helvetic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>
          <a:xfrm>
            <a:off x="1690254" y="4495800"/>
            <a:ext cx="5330378" cy="1447800"/>
          </a:xfrm>
        </p:spPr>
        <p:txBody>
          <a:bodyPr/>
          <a:lstStyle/>
          <a:p>
            <a:r>
              <a:rPr lang="en-US" sz="1400" b="0" dirty="0" smtClean="0"/>
              <a:t>Presented by:</a:t>
            </a:r>
          </a:p>
          <a:p>
            <a:r>
              <a:rPr lang="en-US" sz="1400" b="0" dirty="0" smtClean="0"/>
              <a:t>Jackie Weir, CPA (jmweir@bdo.com)</a:t>
            </a:r>
          </a:p>
          <a:p>
            <a:r>
              <a:rPr lang="en-US" sz="1400" b="0" dirty="0" smtClean="0"/>
              <a:t>Chad DaGraca, CPA (cdagraca@dgccpa.com)</a:t>
            </a:r>
          </a:p>
          <a:p>
            <a:r>
              <a:rPr lang="en-US" sz="1400" b="0" dirty="0" smtClean="0"/>
              <a:t>March </a:t>
            </a:r>
            <a:r>
              <a:rPr lang="en-US" sz="1400" b="0" dirty="0"/>
              <a:t>1</a:t>
            </a:r>
            <a:r>
              <a:rPr lang="en-US" sz="1400" b="0" dirty="0" smtClean="0"/>
              <a:t>, 2018</a:t>
            </a:r>
            <a:endParaRPr lang="en-US" sz="1400" dirty="0"/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1671966" y="3352800"/>
            <a:ext cx="7624434" cy="882675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ACEC/MA – Accounting &amp; Finance Forum </a:t>
            </a:r>
            <a:br>
              <a:rPr lang="en-US" sz="2800" dirty="0" smtClean="0"/>
            </a:br>
            <a:r>
              <a:rPr lang="en-US" sz="2800" dirty="0" smtClean="0"/>
              <a:t>TAX REFORM TALK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16" b="31360"/>
          <a:stretch/>
        </p:blipFill>
        <p:spPr>
          <a:xfrm>
            <a:off x="6400800" y="1905000"/>
            <a:ext cx="2019300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270307" y="2578815"/>
            <a:ext cx="5541538" cy="3707734"/>
          </a:xfrm>
          <a:prstGeom prst="rect">
            <a:avLst/>
          </a:prstGeom>
        </p:spPr>
        <p:txBody>
          <a:bodyPr/>
          <a:lstStyle/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Corporate &amp; Individual Tax Rates</a:t>
            </a:r>
          </a:p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Alternative Minimum Tax</a:t>
            </a:r>
          </a:p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Pass-Through Provisions</a:t>
            </a:r>
          </a:p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Depreciation Changes</a:t>
            </a:r>
          </a:p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Deductions and Fringe Benefits</a:t>
            </a:r>
          </a:p>
          <a:p>
            <a:pPr marL="857250" lvl="1" indent="-342900" fontAlgn="base">
              <a:spcAft>
                <a:spcPct val="0"/>
              </a:spcAft>
              <a:buBlip>
                <a:blip r:embed="rId3"/>
              </a:buBlip>
            </a:pPr>
            <a:r>
              <a:rPr lang="en-US" sz="2200" smtClean="0">
                <a:latin typeface="Arial" panose="020B0604020202020204" pitchFamily="34" charset="0"/>
              </a:rPr>
              <a:t>And more!</a:t>
            </a:r>
            <a:endParaRPr lang="en-US" sz="2200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400" y="1233281"/>
            <a:ext cx="46692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62C59"/>
                </a:solidFill>
                <a:latin typeface="Arial" panose="020B0604020202020204" pitchFamily="34" charset="0"/>
              </a:rPr>
              <a:t>Today we will </a:t>
            </a:r>
            <a:r>
              <a:rPr lang="en-US" sz="2000" b="1" dirty="0" smtClean="0">
                <a:solidFill>
                  <a:srgbClr val="162C59"/>
                </a:solidFill>
                <a:latin typeface="Arial" panose="020B0604020202020204" pitchFamily="34" charset="0"/>
              </a:rPr>
              <a:t>discuss several key provisions for A&amp;E firms in the Tax Cuts and Jobs Act (HR 1):</a:t>
            </a:r>
            <a:endParaRPr lang="en-US" sz="2000" b="1" dirty="0">
              <a:solidFill>
                <a:srgbClr val="162C59"/>
              </a:solidFill>
              <a:latin typeface="Arial" panose="020B0604020202020204" pitchFamily="34" charset="0"/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451516" y="433778"/>
            <a:ext cx="8616283" cy="635000"/>
          </a:xfrm>
          <a:prstGeom prst="rect">
            <a:avLst/>
          </a:prstGeom>
        </p:spPr>
        <p:txBody>
          <a:bodyPr lIns="0" tIns="0" rIns="0" bIns="0"/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tx2"/>
                </a:solidFill>
                <a:latin typeface="+mj-lt"/>
                <a:ea typeface="+mj-ea"/>
                <a:cs typeface="Gotham Light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TODAY’S TOPICS</a:t>
            </a:r>
          </a:p>
          <a:p>
            <a:pPr fontAlgn="auto">
              <a:spcAft>
                <a:spcPts val="0"/>
              </a:spcAft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684537" y="6286549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PAGE 2</a:t>
            </a:r>
            <a:endParaRPr lang="en-US" dirty="0"/>
          </a:p>
        </p:txBody>
      </p:sp>
      <p:pic>
        <p:nvPicPr>
          <p:cNvPr id="2" name="Picture 1" descr="Gestión de Proyectos: Las 7 Mejores Práctica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89" y="2438400"/>
            <a:ext cx="2201188" cy="1427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922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CORPORATE TAX RATE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533400" y="1295400"/>
            <a:ext cx="8376317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Flat 21% tax rate for all C Corporations, including personal service corporations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Effective for tax years beginning after December 31, 2017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4" name="Picture 3" descr="jobsanger: Poor Pay Higher &lt;strong&gt;Tax Rate&lt;/strong&gt; In Texas Than The ...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3" t="5520" r="8416" b="8232"/>
          <a:stretch/>
        </p:blipFill>
        <p:spPr>
          <a:xfrm>
            <a:off x="5051822" y="2743200"/>
            <a:ext cx="2791095" cy="285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ACCOUNTING FOR INCOME TAXES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52400" y="1676400"/>
            <a:ext cx="8762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Due to the timing of the passage of the new tax reform, the 21% federal rate needs to be used when configuring your deferred tax assets and deferred tax liabilities for 2017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The decrease in the effective federal tax rate will create an income pickup for companies with an overall deferred tax liability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4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Management should discuss impact to stock price</a:t>
            </a:r>
          </a:p>
        </p:txBody>
      </p:sp>
    </p:spTree>
    <p:extLst>
      <p:ext uri="{BB962C8B-B14F-4D97-AF65-F5344CB8AC3E}">
        <p14:creationId xmlns:p14="http://schemas.microsoft.com/office/powerpoint/2010/main" val="209216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7" y="433778"/>
            <a:ext cx="8366620" cy="635000"/>
          </a:xfrm>
        </p:spPr>
        <p:txBody>
          <a:bodyPr/>
          <a:lstStyle/>
          <a:p>
            <a:r>
              <a:rPr lang="en-US" dirty="0" smtClean="0"/>
              <a:t>CORPORATE ALTERNATIVE MINIMUM TAX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609600" y="1295473"/>
            <a:ext cx="876299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Corporate alternative minimum tax has been repealed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Unused minimum tax credits are refundable for tax years 2018-2021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Credit equal to 50% (100% for 2021) of the excess of the minimum tax credit for the year, over the amount allowable for the year against regular tax liability</a:t>
            </a:r>
          </a:p>
        </p:txBody>
      </p:sp>
      <p:pic>
        <p:nvPicPr>
          <p:cNvPr id="4" name="Picture 3" descr="Cool stuff you can use.: Simple tips on how to make money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37" y="4117423"/>
            <a:ext cx="381000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INDIVIDUAL INCOME TAX RATES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-237194" y="1322006"/>
            <a:ext cx="30538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1750" dirty="0" smtClean="0">
                <a:latin typeface="Arial" panose="020B0604020202020204" pitchFamily="34" charset="0"/>
              </a:rPr>
              <a:t>New rates effective for tax years beginning after December 31, 2017, and before January 1, 2026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224444" y="3657600"/>
            <a:ext cx="3200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1750" dirty="0" smtClean="0">
                <a:latin typeface="Arial" panose="020B0604020202020204" pitchFamily="34" charset="0"/>
              </a:rPr>
              <a:t>No change to capital gain rates on qualified dividends, long-term capital gains, unrecaptured section 1250 gains, collectibles, etc.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629" y="1150161"/>
            <a:ext cx="6250988" cy="19606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629" y="3610154"/>
            <a:ext cx="6250988" cy="19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5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PASS-THROUGH DEDUCTION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52400" y="1068778"/>
            <a:ext cx="897053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Also known as the Qualified Business Income (QBI)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deduction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Effective for tax years beginning after December 31, 2017, and set to expire after December 31, 2025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A below-the-line deduction for noncorporate taxpayers with domestic qualified business income from a partnership, S Corporation, or sole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proprietorship</a:t>
            </a:r>
            <a:endParaRPr lang="en-US" sz="2000" dirty="0">
              <a:latin typeface="Arial" panose="020B0604020202020204" pitchFamily="34" charset="0"/>
              <a:cs typeface="Arial"/>
            </a:endParaRPr>
          </a:p>
          <a:p>
            <a:pPr marL="514350" lvl="1" defTabSz="457200">
              <a:spcBef>
                <a:spcPct val="20000"/>
              </a:spcBef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Generally, the QBI deduction is the lesser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of:</a:t>
            </a:r>
            <a:endParaRPr lang="en-US" sz="2000" dirty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The combined QBI deduction for each trade or business; or</a:t>
            </a:r>
            <a:endParaRPr lang="en-US" dirty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>
                <a:latin typeface="Arial" panose="020B0604020202020204" pitchFamily="34" charset="0"/>
                <a:cs typeface="Arial"/>
              </a:rPr>
              <a:t>20% of the excess of taxable income over the sum of any net capital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gain</a:t>
            </a:r>
            <a:endParaRPr lang="en-US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65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PASS-THROUGH DEDUCTION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52400" y="1098595"/>
            <a:ext cx="8762999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If a taxpayer’s taxable income is less than or equal to $157,500 ($315,000 for MFJ), then the deduction for each trade or business is 20% of QBI</a:t>
            </a:r>
          </a:p>
          <a:p>
            <a:pPr marL="971550" lvl="2" defTabSz="457200">
              <a:spcBef>
                <a:spcPct val="20000"/>
              </a:spcBef>
            </a:pP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>
                <a:latin typeface="Arial" panose="020B0604020202020204" pitchFamily="34" charset="0"/>
                <a:cs typeface="Arial"/>
              </a:rPr>
              <a:t>If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a taxpayer’s taxable income is greater than </a:t>
            </a:r>
            <a:r>
              <a:rPr lang="en-US" dirty="0">
                <a:latin typeface="Arial" panose="020B0604020202020204" pitchFamily="34" charset="0"/>
                <a:cs typeface="Arial"/>
              </a:rPr>
              <a:t>$157,500 ($315,000 for a joint return)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 but less than $207,500 ($415,000 for a joint return), then a limitation based on W-2 wages and depreciable property begins to phase in.  </a:t>
            </a:r>
            <a:br>
              <a:rPr lang="en-US" dirty="0" smtClean="0">
                <a:latin typeface="Arial" panose="020B0604020202020204" pitchFamily="34" charset="0"/>
                <a:cs typeface="Arial"/>
              </a:rPr>
            </a:b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>
                <a:latin typeface="Arial" panose="020B0604020202020204" pitchFamily="34" charset="0"/>
                <a:cs typeface="Arial"/>
              </a:rPr>
              <a:t>If a taxpayer’s taxable income is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greater than $207,500 ($415,000 </a:t>
            </a:r>
            <a:r>
              <a:rPr lang="en-US" dirty="0">
                <a:latin typeface="Arial" panose="020B0604020202020204" pitchFamily="34" charset="0"/>
                <a:cs typeface="Arial"/>
              </a:rPr>
              <a:t>for a joint return),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then the limitation based on W-2 wages and depreciable property is fully phased-in.  </a:t>
            </a:r>
            <a:endParaRPr lang="en-US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53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PASS-THROUGH DEDUCTION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52400" y="1068778"/>
            <a:ext cx="8762999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When the </a:t>
            </a:r>
            <a:r>
              <a:rPr lang="en-US" b="1" dirty="0" smtClean="0">
                <a:latin typeface="Arial" panose="020B0604020202020204" pitchFamily="34" charset="0"/>
                <a:cs typeface="Arial"/>
              </a:rPr>
              <a:t>limitation based on W-2 wages and depreciable property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is fully phased in at taxable income levels of $207,500 for single filers and $415,000 for joint filers, then the deductible amount is the </a:t>
            </a:r>
            <a:r>
              <a:rPr lang="en-US" i="1" dirty="0" smtClean="0">
                <a:latin typeface="Arial" panose="020B0604020202020204" pitchFamily="34" charset="0"/>
                <a:cs typeface="Arial"/>
              </a:rPr>
              <a:t>lesser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 of:</a:t>
            </a:r>
          </a:p>
          <a:p>
            <a:pPr marL="514350" lvl="1" defTabSz="457200">
              <a:spcBef>
                <a:spcPct val="20000"/>
              </a:spcBef>
            </a:pP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20% of the taxpayer’s qualified business income from the trade or business; or</a:t>
            </a:r>
          </a:p>
          <a:p>
            <a:pPr marL="971550" lvl="2" defTabSz="457200">
              <a:spcBef>
                <a:spcPct val="20000"/>
              </a:spcBef>
            </a:pP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The </a:t>
            </a:r>
            <a:r>
              <a:rPr lang="en-US" i="1" dirty="0" smtClean="0">
                <a:latin typeface="Arial" panose="020B0604020202020204" pitchFamily="34" charset="0"/>
                <a:cs typeface="Arial"/>
              </a:rPr>
              <a:t>greater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 of: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50% of W-2 wages of the trade or business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The sum of 25% of the W-2 wages of the trade or business, plus 2.5% of the unadjusted basis immediately after acquisition of all qualified property of the trade or business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383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6" y="433778"/>
            <a:ext cx="8311483" cy="635000"/>
          </a:xfrm>
        </p:spPr>
        <p:txBody>
          <a:bodyPr/>
          <a:lstStyle/>
          <a:p>
            <a:r>
              <a:rPr lang="en-US" dirty="0" smtClean="0"/>
              <a:t>PASS-THROUGH DEDUCTION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PAGE </a:t>
            </a:r>
            <a:fld id="{0239C03D-72B6-8E44-B0AC-A430403E454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03" y="990600"/>
            <a:ext cx="6836107" cy="49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0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6" y="433778"/>
            <a:ext cx="8311483" cy="635000"/>
          </a:xfrm>
        </p:spPr>
        <p:txBody>
          <a:bodyPr/>
          <a:lstStyle/>
          <a:p>
            <a:r>
              <a:rPr lang="en-US" dirty="0" smtClean="0"/>
              <a:t>PASS-THROUGH DEDUCTION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PAGE </a:t>
            </a:r>
            <a:fld id="{0239C03D-72B6-8E44-B0AC-A430403E454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8" y="1371600"/>
            <a:ext cx="8069878" cy="364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7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7" y="366331"/>
            <a:ext cx="7772400" cy="635000"/>
          </a:xfrm>
        </p:spPr>
        <p:txBody>
          <a:bodyPr/>
          <a:lstStyle/>
          <a:p>
            <a:r>
              <a:rPr lang="en-US" dirty="0" smtClean="0"/>
              <a:t>PASS-THROUGH ENTITIES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3130" y="886757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 Corporation Conversions to C Corporations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2400" y="1125877"/>
            <a:ext cx="857818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defTabSz="457200">
              <a:spcBef>
                <a:spcPct val="20000"/>
              </a:spcBef>
            </a:pPr>
            <a:endParaRPr lang="en-US" sz="20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Eligible terminated S corporation is any C corporation: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Which was an S corporation on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December 21, </a:t>
            </a:r>
            <a:r>
              <a:rPr lang="en-US" sz="2000" dirty="0">
                <a:latin typeface="Arial" panose="020B0604020202020204" pitchFamily="34" charset="0"/>
                <a:cs typeface="Arial"/>
              </a:rPr>
              <a:t>2017;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Which during the two-year period beginning on December 22,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2017 revokes its election; </a:t>
            </a:r>
            <a:r>
              <a:rPr lang="en-US" sz="2000" dirty="0">
                <a:latin typeface="Arial" panose="020B0604020202020204" pitchFamily="34" charset="0"/>
                <a:cs typeface="Arial"/>
              </a:rPr>
              <a:t>and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The owners of the stock of which, determined on the date of revocation, are the same owners (and in identical proportions) as on December 22,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2017</a:t>
            </a:r>
          </a:p>
        </p:txBody>
      </p:sp>
      <p:pic>
        <p:nvPicPr>
          <p:cNvPr id="4" name="Picture 3" descr="File:HK 中環 Central 東方有色大廈 Onfem Tower facade Tung Yiu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051191"/>
            <a:ext cx="3149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1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M&amp;E and Transportation Benefits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76400"/>
            <a:ext cx="8839200" cy="315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8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Moving expense reimbursements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74538" y="1447800"/>
            <a:ext cx="594359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  <a:cs typeface="Arial"/>
              </a:rPr>
              <a:t>The exclusion for the qualified moving expense reimbursement has been suspended for tax years 2018 through 2025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  <a:cs typeface="Arial"/>
              </a:rPr>
              <a:t>Employers are required to report any payments or reimbursements made after 2017 and before 2026 of employee moving expenses as wages subject to income tax and employment tax withholding</a:t>
            </a:r>
          </a:p>
        </p:txBody>
      </p:sp>
      <p:pic>
        <p:nvPicPr>
          <p:cNvPr id="5" name="Picture 4" descr="&lt;strong&gt;moving&lt;/strong&gt; home Archives - H is for Home Harbing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17" y="2005409"/>
            <a:ext cx="2857500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9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DEDUCTIONS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0213" y="950806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Domestic Production Activities Deduction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505691" y="2759413"/>
            <a:ext cx="5638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A&amp;E companies could take this deduction on services performed in the U.S. in connection with real property construction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  <a:cs typeface="Arial"/>
            </a:endParaRPr>
          </a:p>
        </p:txBody>
      </p:sp>
      <p:pic>
        <p:nvPicPr>
          <p:cNvPr id="4" name="Picture 3" descr="In attesa dell'uscita nelle sale di &quot;&lt;strong&gt;Terminator&lt;/strong&gt; Genisys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09" y="1928549"/>
            <a:ext cx="3697726" cy="22329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" y="1867944"/>
            <a:ext cx="3877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REPEALED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56617" y="4221125"/>
            <a:ext cx="32507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(Terminated)</a:t>
            </a:r>
            <a:endParaRPr lang="en-US" sz="2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397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DEDUCTIONS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0213" y="950806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Net Operating Losses (NOLs)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588777" y="1448852"/>
            <a:ext cx="9046977" cy="438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Effective for losses arising after December 31, 2017, NOL deduction for a tax year is limited to the lessor of: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The aggregate of net operating loss carryovers to the tax year, plus NOL carrybacks to the tax year (from losses incurred before 2018); or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80 percent of taxable income computed for the tax year without regard to the NOL deduction allowed for the tax year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80 </a:t>
            </a:r>
            <a:r>
              <a:rPr lang="en-US" sz="2000" dirty="0">
                <a:latin typeface="Arial" panose="020B0604020202020204" pitchFamily="34" charset="0"/>
                <a:cs typeface="Arial"/>
              </a:rPr>
              <a:t>percent limitation not applicable to losses incurred before January 1,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2018</a:t>
            </a:r>
            <a:endParaRPr lang="en-US" sz="2000" dirty="0">
              <a:latin typeface="Arial" panose="020B0604020202020204" pitchFamily="34" charset="0"/>
              <a:cs typeface="Arial"/>
            </a:endParaRPr>
          </a:p>
          <a:p>
            <a:pPr marL="514350" lvl="1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Carryback is generally eliminated and carryforwards are allowed </a:t>
            </a:r>
            <a:r>
              <a:rPr lang="en-US" sz="2000" dirty="0" smtClean="0">
                <a:latin typeface="Arial" panose="020B0604020202020204" pitchFamily="34" charset="0"/>
                <a:cs typeface="Arial"/>
              </a:rPr>
              <a:t>indefinitely</a:t>
            </a:r>
            <a:endParaRPr lang="en-US" sz="2000" dirty="0">
              <a:latin typeface="Arial" panose="020B0604020202020204" pitchFamily="34" charset="0"/>
              <a:cs typeface="Arial"/>
            </a:endParaRP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77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 OPERATING LOSSES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PAGE </a:t>
            </a:r>
            <a:fld id="{0239C03D-72B6-8E44-B0AC-A430403E454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2" y="1068778"/>
            <a:ext cx="7515225" cy="481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EXCESS BUSINESS LOSS LIMITATION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152400" y="982343"/>
            <a:ext cx="8762999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An excess business loss is the excess, if any, of: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The taxpayer’s aggregate deductions from the taxpayer’s trade or businesses; over</a:t>
            </a:r>
          </a:p>
          <a:p>
            <a:pPr marL="971550" lvl="2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The sum of the taxpayer’s aggregate gross income or gain from such trade or businesses, plus $250,000 ($500,000 for joint return) adjusted annually for inflation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Excess </a:t>
            </a:r>
            <a:r>
              <a:rPr lang="en-US" sz="2000" dirty="0">
                <a:latin typeface="Arial" panose="020B0604020202020204" pitchFamily="34" charset="0"/>
                <a:cs typeface="Arial"/>
              </a:rPr>
              <a:t>business losses are treated as a net operating loss (NOL) carryover to the following year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Passive activity rules apply before the application of the excess business loss rules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17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Business Deductions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7197" y="952870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Limitation of Deduction of Business Interest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520067"/>
            <a:ext cx="8762999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/>
              <a:t>The deduction of business interest is limited </a:t>
            </a:r>
            <a:r>
              <a:rPr lang="en-US" dirty="0" smtClean="0"/>
              <a:t>to 30 </a:t>
            </a:r>
            <a:r>
              <a:rPr lang="en-US" dirty="0"/>
              <a:t>percent of adjusted taxable </a:t>
            </a:r>
            <a:r>
              <a:rPr lang="en-US" dirty="0" smtClean="0"/>
              <a:t>income</a:t>
            </a: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Exceptions</a:t>
            </a:r>
            <a:r>
              <a:rPr lang="en-US" dirty="0">
                <a:latin typeface="Arial" panose="020B0604020202020204" pitchFamily="34" charset="0"/>
                <a:cs typeface="Arial"/>
              </a:rPr>
              <a:t>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>
                <a:latin typeface="Arial" panose="020B0604020202020204" pitchFamily="34" charset="0"/>
                <a:cs typeface="Arial"/>
              </a:rPr>
              <a:t>For small business with average gross receipts of $25 million or less over the preceding three tax years. Does not apply to tax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shelters</a:t>
            </a:r>
            <a:endParaRPr lang="en-US" dirty="0">
              <a:latin typeface="Arial" panose="020B0604020202020204" pitchFamily="34" charset="0"/>
              <a:cs typeface="Arial"/>
            </a:endParaRP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Taxpayers may elect to exclude from the limitation any real property trade or business but must use ADS recovery periods for real property which are longer than MACRS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 smtClean="0">
                <a:latin typeface="Arial" panose="020B0604020202020204" pitchFamily="34" charset="0"/>
                <a:cs typeface="Arial"/>
              </a:rPr>
              <a:t>Interest </a:t>
            </a:r>
            <a:r>
              <a:rPr lang="en-US" dirty="0">
                <a:latin typeface="Arial" panose="020B0604020202020204" pitchFamily="34" charset="0"/>
                <a:cs typeface="Arial"/>
              </a:rPr>
              <a:t>not deductible in any given year may carried forward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indefinitely</a:t>
            </a:r>
            <a:endParaRPr lang="en-US" dirty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dirty="0">
                <a:latin typeface="Arial" panose="020B0604020202020204" pitchFamily="34" charset="0"/>
                <a:cs typeface="Arial"/>
              </a:rPr>
              <a:t>Restrictions for partnerships and S </a:t>
            </a:r>
            <a:r>
              <a:rPr lang="en-US" dirty="0" smtClean="0">
                <a:latin typeface="Arial" panose="020B0604020202020204" pitchFamily="34" charset="0"/>
                <a:cs typeface="Arial"/>
              </a:rPr>
              <a:t>corporations</a:t>
            </a:r>
            <a:endParaRPr lang="en-US" dirty="0">
              <a:latin typeface="Arial" panose="020B0604020202020204" pitchFamily="34" charset="0"/>
              <a:cs typeface="Arial"/>
            </a:endParaRPr>
          </a:p>
          <a:p>
            <a:pPr marL="514350" lvl="1" defTabSz="457200">
              <a:spcBef>
                <a:spcPct val="20000"/>
              </a:spcBef>
            </a:pPr>
            <a:endParaRPr lang="en-US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41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7" y="457200"/>
            <a:ext cx="7772400" cy="635000"/>
          </a:xfrm>
        </p:spPr>
        <p:txBody>
          <a:bodyPr/>
          <a:lstStyle/>
          <a:p>
            <a:r>
              <a:rPr lang="en-US" cap="all" dirty="0" smtClean="0"/>
              <a:t>Business Deductions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4636" y="996861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Limitation of Deduction of Business Interest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96183" y="1592884"/>
            <a:ext cx="9067800" cy="438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Limitation is the sum of: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Business interest income of the taxpayer for the tax year</a:t>
            </a: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30 percent of the taxpayer’s adjusted taxable income for the year</a:t>
            </a:r>
            <a:endParaRPr lang="en-US" sz="20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Adjusted </a:t>
            </a:r>
            <a:r>
              <a:rPr lang="en-US" sz="2000" dirty="0">
                <a:latin typeface="Arial" panose="020B0604020202020204" pitchFamily="34" charset="0"/>
                <a:cs typeface="Arial"/>
              </a:rPr>
              <a:t>taxable income – 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Taxpayers regular taxable income computed without regard to: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Income not allocable to a trade or business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Net business interest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NOL deduction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The 20-percent pass-through deduction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>
                <a:latin typeface="Arial" panose="020B0604020202020204" pitchFamily="34" charset="0"/>
                <a:cs typeface="Arial"/>
              </a:rPr>
              <a:t>Depreciation, amortization, or depletion</a:t>
            </a:r>
          </a:p>
          <a:p>
            <a:pPr marL="971550" lvl="2" defTabSz="457200">
              <a:spcBef>
                <a:spcPct val="20000"/>
              </a:spcBef>
            </a:pPr>
            <a:endParaRPr lang="en-US" sz="200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719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Business Deductions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941733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Limitation of Deduction of Business Interest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981200"/>
            <a:ext cx="8077200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Restrictions for partnerships and S corporations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Interest limitation applies at entity level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Any disallowed interest is allocated to each partner or shareholder as excess business interest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765535"/>
            <a:ext cx="2521014" cy="252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Business Deductions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901020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Limitation of Deduction of Business Interest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2400" y="1533483"/>
            <a:ext cx="87629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1" defTabSz="457200">
              <a:spcBef>
                <a:spcPct val="20000"/>
              </a:spcBef>
            </a:pPr>
            <a:r>
              <a:rPr lang="en-US" sz="2200" dirty="0" smtClean="0">
                <a:latin typeface="Arial" panose="020B0604020202020204" pitchFamily="34" charset="0"/>
                <a:cs typeface="Arial"/>
              </a:rPr>
              <a:t>Example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>
                <a:latin typeface="Arial" panose="020B0604020202020204" pitchFamily="34" charset="0"/>
                <a:cs typeface="Arial"/>
              </a:rPr>
              <a:t>ABC 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Inc. is </a:t>
            </a:r>
            <a:r>
              <a:rPr lang="en-US" sz="2200" dirty="0">
                <a:latin typeface="Arial" panose="020B0604020202020204" pitchFamily="34" charset="0"/>
                <a:cs typeface="Arial"/>
              </a:rPr>
              <a:t>a 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C corporation</a:t>
            </a:r>
            <a:r>
              <a:rPr lang="en-US" sz="2200" dirty="0">
                <a:latin typeface="Arial" panose="020B0604020202020204" pitchFamily="34" charset="0"/>
                <a:cs typeface="Arial"/>
              </a:rPr>
              <a:t>.  Assume it has 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$30,000 </a:t>
            </a:r>
            <a:r>
              <a:rPr lang="en-US" sz="2200" dirty="0">
                <a:latin typeface="Arial" panose="020B0604020202020204" pitchFamily="34" charset="0"/>
                <a:cs typeface="Arial"/>
              </a:rPr>
              <a:t>of taxable 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income, interest </a:t>
            </a:r>
            <a:r>
              <a:rPr lang="en-US" sz="2200" dirty="0">
                <a:latin typeface="Arial" panose="020B0604020202020204" pitchFamily="34" charset="0"/>
                <a:cs typeface="Arial"/>
              </a:rPr>
              <a:t>expense of $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20,000, </a:t>
            </a:r>
            <a:r>
              <a:rPr lang="en-US" sz="2200" dirty="0">
                <a:latin typeface="Arial" panose="020B0604020202020204" pitchFamily="34" charset="0"/>
                <a:cs typeface="Arial"/>
              </a:rPr>
              <a:t>and depreciation deductions of $</a:t>
            </a:r>
            <a:r>
              <a:rPr lang="en-US" sz="2200" dirty="0" smtClean="0">
                <a:latin typeface="Arial" panose="020B0604020202020204" pitchFamily="34" charset="0"/>
                <a:cs typeface="Arial"/>
              </a:rPr>
              <a:t>5,000</a:t>
            </a:r>
            <a:endParaRPr lang="en-US" sz="22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/>
              <a:t>ABC Inc.’s adjusted taxable income is equal </a:t>
            </a:r>
            <a:r>
              <a:rPr lang="en-US" sz="2200"/>
              <a:t>to </a:t>
            </a:r>
            <a:r>
              <a:rPr lang="en-US" sz="2200" smtClean="0"/>
              <a:t>$55,000 ($30,000 </a:t>
            </a:r>
            <a:r>
              <a:rPr lang="en-US" sz="2200" dirty="0"/>
              <a:t>of taxable </a:t>
            </a:r>
            <a:r>
              <a:rPr lang="en-US" sz="2200" dirty="0" smtClean="0"/>
              <a:t>income, interest expense of $20,000 </a:t>
            </a:r>
            <a:r>
              <a:rPr lang="en-US" sz="2200" dirty="0"/>
              <a:t>plus $5,000 of depreciation</a:t>
            </a:r>
            <a:r>
              <a:rPr lang="en-US" sz="2200" dirty="0" smtClean="0"/>
              <a:t>)</a:t>
            </a:r>
            <a:endParaRPr lang="en-US" sz="2200" dirty="0"/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/>
              <a:t>ABC Inc.’s deduction for business interest would be limited to $16,500 (30% of $55,000</a:t>
            </a:r>
            <a:r>
              <a:rPr lang="en-US" sz="2200" dirty="0" smtClean="0"/>
              <a:t>)</a:t>
            </a:r>
            <a:endParaRPr lang="en-US" sz="2200" dirty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/>
              <a:t>The remaining $3,500 would be carried </a:t>
            </a:r>
            <a:r>
              <a:rPr lang="en-US" sz="2200" dirty="0" smtClean="0"/>
              <a:t>forward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4488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Depreciation Changes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6717" y="928637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Section 179 Expensing of Depreciable Assets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539082" y="1319901"/>
            <a:ext cx="8762999" cy="534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Dollar </a:t>
            </a:r>
            <a:r>
              <a:rPr lang="en-US" sz="2000" dirty="0">
                <a:latin typeface="Arial" panose="020B0604020202020204" pitchFamily="34" charset="0"/>
              </a:rPr>
              <a:t>limitation is increased to $1,000,000 and the investment limitation is $2.5 </a:t>
            </a:r>
            <a:r>
              <a:rPr lang="en-US" sz="2000" dirty="0" smtClean="0">
                <a:latin typeface="Arial" panose="020B0604020202020204" pitchFamily="34" charset="0"/>
              </a:rPr>
              <a:t>million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Qualified real property expensing expanded to include: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Qualified improvement property; and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Any of the following improvements to nonresidential real property that are placed in service after the nonresidential real property was first placed in service:</a:t>
            </a:r>
          </a:p>
          <a:p>
            <a:pPr marL="2228850" lvl="4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Roofs</a:t>
            </a:r>
          </a:p>
          <a:p>
            <a:pPr marL="2228850" lvl="4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Heating, ventilation, and air-conditioning property</a:t>
            </a:r>
          </a:p>
          <a:p>
            <a:pPr marL="2228850" lvl="4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Fire protection and alarm systems</a:t>
            </a:r>
          </a:p>
          <a:p>
            <a:pPr marL="2228850" lvl="4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Security systems</a:t>
            </a:r>
          </a:p>
          <a:p>
            <a:pPr marL="2228850" lvl="4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520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Depreciation Changes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263" y="986093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Section 179 Expensing of Depreciable Assets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2400" y="1621093"/>
            <a:ext cx="8970537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$25,000 limit on certain heavy vehicles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Will be adjusted for inflation in tax years beginning after 2018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The limit applies to a sport utility vehicle, a truck with an interior cargo bed length less than six feet, or a van that seats fewer than 10 persons behind the driver’s seat, and has a gross vehicle weight rating in excess of 6,000 pounds but not more than 14,000 pounds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034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Depreciation Changes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960712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Additional Depreciation Allowance (Bonus Depreciation)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674782" y="1595712"/>
            <a:ext cx="8762999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Rate is increased to 100-percent for qualified property acquired </a:t>
            </a:r>
            <a:r>
              <a:rPr lang="en-US" sz="2200" b="1" dirty="0" smtClean="0">
                <a:latin typeface="Arial" panose="020B0604020202020204" pitchFamily="34" charset="0"/>
              </a:rPr>
              <a:t>AND</a:t>
            </a:r>
            <a:r>
              <a:rPr lang="en-US" sz="2200" dirty="0" smtClean="0">
                <a:latin typeface="Arial" panose="020B0604020202020204" pitchFamily="34" charset="0"/>
              </a:rPr>
              <a:t> placed in service after September 27, 2017 and before January 1, 2023.  This amount will be reduced by 20-percent per calendar year for tax years beginning after 2022 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Taxpayer may elect to apply 50-percent rate instead for first tax year ending after September 27, 2017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663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Depreciation Changes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27" y="922478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Additional Depreciation Allowance (Bonus Depreciation)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43783" y="1557478"/>
            <a:ext cx="8762999" cy="340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Qualifying property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Allowance available for new or used property that is: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Depreciable under MACRS and has a recovery period of 20 years or less</a:t>
            </a:r>
          </a:p>
          <a:p>
            <a:pPr marL="1771650" lvl="3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200" dirty="0" smtClean="0">
                <a:latin typeface="Arial" panose="020B0604020202020204" pitchFamily="34" charset="0"/>
              </a:rPr>
              <a:t>Computer software depreciable over three years under Code Sec. 167(f)</a:t>
            </a:r>
          </a:p>
          <a:p>
            <a:pPr marL="1428750" lvl="3" defTabSz="457200">
              <a:spcBef>
                <a:spcPct val="20000"/>
              </a:spcBef>
            </a:pPr>
            <a:r>
              <a:rPr lang="en-US" sz="2200" b="1" dirty="0" smtClean="0">
                <a:latin typeface="Arial" panose="020B0604020202020204" pitchFamily="34" charset="0"/>
              </a:rPr>
              <a:t>			Note</a:t>
            </a:r>
            <a:r>
              <a:rPr lang="en-US" sz="2200" b="1" dirty="0">
                <a:latin typeface="Arial" panose="020B0604020202020204" pitchFamily="34" charset="0"/>
              </a:rPr>
              <a:t>: </a:t>
            </a:r>
            <a:r>
              <a:rPr lang="en-US" sz="2200" dirty="0">
                <a:latin typeface="Arial" panose="020B0604020202020204" pitchFamily="34" charset="0"/>
              </a:rPr>
              <a:t>U</a:t>
            </a:r>
            <a:r>
              <a:rPr lang="en-US" sz="2200" dirty="0" smtClean="0">
                <a:latin typeface="Arial" panose="020B0604020202020204" pitchFamily="34" charset="0"/>
              </a:rPr>
              <a:t>sed property that is new to the 					taxpayer </a:t>
            </a:r>
            <a:r>
              <a:rPr lang="en-US" sz="2200" dirty="0">
                <a:latin typeface="Arial" panose="020B0604020202020204" pitchFamily="34" charset="0"/>
              </a:rPr>
              <a:t>now </a:t>
            </a:r>
            <a:r>
              <a:rPr lang="en-US" sz="2200" dirty="0" smtClean="0">
                <a:latin typeface="Arial" panose="020B0604020202020204" pitchFamily="34" charset="0"/>
              </a:rPr>
              <a:t>qualifies</a:t>
            </a:r>
            <a:endParaRPr lang="en-US" sz="20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90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Depreciation Changes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970203"/>
            <a:ext cx="807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Recovery Periods for MACRS Real Property</a:t>
            </a:r>
            <a:endParaRPr lang="en-US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42900" y="1605203"/>
            <a:ext cx="8762999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</a:rPr>
              <a:t>Qualified improvement property is assigned a 15-year recovery period</a:t>
            </a:r>
          </a:p>
          <a:p>
            <a:pPr marL="971550" lvl="2" defTabSz="457200">
              <a:spcBef>
                <a:spcPct val="200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			Note</a:t>
            </a:r>
            <a:r>
              <a:rPr lang="en-US" sz="2400" dirty="0">
                <a:latin typeface="Arial" panose="020B0604020202020204" pitchFamily="34" charset="0"/>
                <a:cs typeface="Arial"/>
              </a:rPr>
              <a:t>: Assuming 15 year recovery period </a:t>
            </a:r>
            <a:r>
              <a:rPr lang="en-US" sz="2400" dirty="0" smtClean="0">
                <a:latin typeface="Arial" panose="020B0604020202020204" pitchFamily="34" charset="0"/>
                <a:cs typeface="Arial"/>
              </a:rPr>
              <a:t>				intended by </a:t>
            </a:r>
            <a:r>
              <a:rPr lang="en-US" sz="2400" dirty="0">
                <a:latin typeface="Arial" panose="020B0604020202020204" pitchFamily="34" charset="0"/>
                <a:cs typeface="Arial"/>
              </a:rPr>
              <a:t>congress but final bill </a:t>
            </a:r>
            <a:r>
              <a:rPr lang="en-US" sz="2400" dirty="0" smtClean="0">
                <a:latin typeface="Arial" panose="020B0604020202020204" pitchFamily="34" charset="0"/>
                <a:cs typeface="Arial"/>
              </a:rPr>
              <a:t>						inadvertently </a:t>
            </a:r>
            <a:r>
              <a:rPr lang="en-US" sz="2400" dirty="0">
                <a:latin typeface="Arial" panose="020B0604020202020204" pitchFamily="34" charset="0"/>
                <a:cs typeface="Arial"/>
              </a:rPr>
              <a:t>omits the </a:t>
            </a:r>
            <a:r>
              <a:rPr lang="en-US" sz="2400" dirty="0" smtClean="0">
                <a:latin typeface="Arial" panose="020B0604020202020204" pitchFamily="34" charset="0"/>
                <a:cs typeface="Arial"/>
              </a:rPr>
              <a:t>provision</a:t>
            </a:r>
            <a:endParaRPr lang="en-US" sz="24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</a:rPr>
              <a:t>Property classes for 15 year leasehold improvement property</a:t>
            </a:r>
          </a:p>
        </p:txBody>
      </p:sp>
    </p:spTree>
    <p:extLst>
      <p:ext uri="{BB962C8B-B14F-4D97-AF65-F5344CB8AC3E}">
        <p14:creationId xmlns:p14="http://schemas.microsoft.com/office/powerpoint/2010/main" val="35448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INCOME, EXCLUSIONS, ETC.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9817" y="9906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sz="2400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Like-Kind Exchanges</a:t>
            </a:r>
            <a:endParaRPr lang="en-US" sz="24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664234" y="2743048"/>
            <a:ext cx="58674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Now only allowed for real property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  <a:cs typeface="Arial"/>
              </a:rPr>
              <a:t>Auto trade-ins are now taxable</a:t>
            </a: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8" name="Picture 7" descr="File:&lt;strong&gt;Cars&lt;/strong&gt; for sale (6046441241).jpg - Wikimedia Common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b="6655"/>
          <a:stretch/>
        </p:blipFill>
        <p:spPr>
          <a:xfrm>
            <a:off x="5181600" y="2006212"/>
            <a:ext cx="3733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Paid Family &amp; Medical Leave Credit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52400" y="1097533"/>
            <a:ext cx="8762999" cy="358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For tax years beginning after December 31, 2017 and before January 1, 2020, an eligible employer is allowed a general business credit for wages paid to eligible employees on leave under the FMLA</a:t>
            </a: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The credit is equal to 12.5% of the amount of wages paid during the FMLA period if the payments are 50% of the wages normally paid to the employee, and the credit increases by 0.25 percentage points, up to 25%, for each percentage point the rate of payment to an employee exceeds 50%</a:t>
            </a:r>
          </a:p>
          <a:p>
            <a:pPr marL="514350" lvl="1" defTabSz="457200">
              <a:spcBef>
                <a:spcPct val="20000"/>
              </a:spcBef>
            </a:pPr>
            <a:endParaRPr lang="en-US" sz="800" dirty="0" smtClean="0">
              <a:latin typeface="Arial" panose="020B0604020202020204" pitchFamily="34" charset="0"/>
              <a:cs typeface="Arial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  <a:cs typeface="Arial"/>
              </a:rPr>
              <a:t>The maximum amount of wages that may be taken into account for any employee is 12 weeks</a:t>
            </a:r>
            <a:endParaRPr lang="en-US" sz="200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88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all" dirty="0" smtClean="0"/>
              <a:t>ODDS &amp; ENDS</a:t>
            </a:r>
            <a:endParaRPr lang="en-US" cap="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 PAGE </a:t>
            </a:r>
            <a:fld id="{0239C03D-72B6-8E44-B0AC-A430403E454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214188" y="1802042"/>
            <a:ext cx="5167188" cy="337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</a:rPr>
              <a:t>IC-DISC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Retained by tax reform bill but weakened by tax rate cuts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>
              <a:latin typeface="Arial" panose="020B0604020202020204" pitchFamily="34" charset="0"/>
            </a:endParaRP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800" dirty="0" smtClean="0">
              <a:latin typeface="Arial" panose="020B0604020202020204" pitchFamily="34" charset="0"/>
            </a:endParaRPr>
          </a:p>
          <a:p>
            <a:pPr marL="857250" lvl="1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400" dirty="0" smtClean="0">
                <a:latin typeface="Arial" panose="020B0604020202020204" pitchFamily="34" charset="0"/>
              </a:rPr>
              <a:t>Section 179D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r>
              <a:rPr lang="en-US" sz="2000" dirty="0" smtClean="0">
                <a:latin typeface="Arial" panose="020B0604020202020204" pitchFamily="34" charset="0"/>
              </a:rPr>
              <a:t>Energy deduction extended for projects placed in service by December 31, 2017</a:t>
            </a:r>
          </a:p>
          <a:p>
            <a:pPr marL="1314450" lvl="2" indent="-342900" defTabSz="457200">
              <a:spcBef>
                <a:spcPct val="20000"/>
              </a:spcBef>
              <a:buBlip>
                <a:blip r:embed="rId3"/>
              </a:buBlip>
            </a:pPr>
            <a:endParaRPr lang="en-US" sz="2000" dirty="0" smtClean="0">
              <a:latin typeface="Arial" panose="020B0604020202020204" pitchFamily="34" charset="0"/>
            </a:endParaRPr>
          </a:p>
        </p:txBody>
      </p:sp>
      <p:pic>
        <p:nvPicPr>
          <p:cNvPr id="4" name="Picture 3" descr="즈즈카 º ε º 의 IT 주유소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" t="8787" r="7504" b="7129"/>
          <a:stretch/>
        </p:blipFill>
        <p:spPr>
          <a:xfrm>
            <a:off x="5181600" y="2285682"/>
            <a:ext cx="3810000" cy="241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1516" y="433778"/>
            <a:ext cx="8540083" cy="635000"/>
          </a:xfrm>
        </p:spPr>
        <p:txBody>
          <a:bodyPr/>
          <a:lstStyle/>
          <a:p>
            <a:r>
              <a:rPr lang="en-US" dirty="0" smtClean="0"/>
              <a:t>A&amp;E FOCUS – TAX REFORM TALK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 PAGE </a:t>
            </a:r>
            <a:fld id="{0239C03D-72B6-8E44-B0AC-A430403E454C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1828800"/>
            <a:ext cx="8366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162C59"/>
                </a:solidFill>
                <a:latin typeface="Arial" panose="020B0604020202020204" pitchFamily="34" charset="0"/>
              </a:rPr>
              <a:t>Questions?</a:t>
            </a:r>
            <a:endParaRPr lang="en-US" sz="4800" b="1" dirty="0">
              <a:solidFill>
                <a:srgbClr val="162C59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&lt;strong&gt;Questions&lt;/strong&gt; and answers about Camago | Cama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06" y="2819400"/>
            <a:ext cx="2343208" cy="234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Background 1">
  <a:themeElements>
    <a:clrScheme name="DGC">
      <a:dk1>
        <a:srgbClr val="6D6E71"/>
      </a:dk1>
      <a:lt1>
        <a:sysClr val="window" lastClr="FFFFFF"/>
      </a:lt1>
      <a:dk2>
        <a:srgbClr val="162C59"/>
      </a:dk2>
      <a:lt2>
        <a:srgbClr val="FFFFFF"/>
      </a:lt2>
      <a:accent1>
        <a:srgbClr val="DFDE1E"/>
      </a:accent1>
      <a:accent2>
        <a:srgbClr val="336195"/>
      </a:accent2>
      <a:accent3>
        <a:srgbClr val="94A73A"/>
      </a:accent3>
      <a:accent4>
        <a:srgbClr val="9D9FA2"/>
      </a:accent4>
      <a:accent5>
        <a:srgbClr val="94A73A"/>
      </a:accent5>
      <a:accent6>
        <a:srgbClr val="DFDE1E"/>
      </a:accent6>
      <a:hlink>
        <a:srgbClr val="162C59"/>
      </a:hlink>
      <a:folHlink>
        <a:srgbClr val="33619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ackground 2">
  <a:themeElements>
    <a:clrScheme name="DGC">
      <a:dk1>
        <a:srgbClr val="6D6E71"/>
      </a:dk1>
      <a:lt1>
        <a:sysClr val="window" lastClr="FFFFFF"/>
      </a:lt1>
      <a:dk2>
        <a:srgbClr val="162C59"/>
      </a:dk2>
      <a:lt2>
        <a:srgbClr val="FFFFFF"/>
      </a:lt2>
      <a:accent1>
        <a:srgbClr val="DFDE1E"/>
      </a:accent1>
      <a:accent2>
        <a:srgbClr val="336195"/>
      </a:accent2>
      <a:accent3>
        <a:srgbClr val="94A73A"/>
      </a:accent3>
      <a:accent4>
        <a:srgbClr val="9D9FA2"/>
      </a:accent4>
      <a:accent5>
        <a:srgbClr val="94A73A"/>
      </a:accent5>
      <a:accent6>
        <a:srgbClr val="DFDE1E"/>
      </a:accent6>
      <a:hlink>
        <a:srgbClr val="162C59"/>
      </a:hlink>
      <a:folHlink>
        <a:srgbClr val="336195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14067</TotalTime>
  <Words>1688</Words>
  <Application>Microsoft Office PowerPoint</Application>
  <PresentationFormat>On-screen Show (4:3)</PresentationFormat>
  <Paragraphs>244</Paragraphs>
  <Slides>31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Gotham</vt:lpstr>
      <vt:lpstr>Gotham Book</vt:lpstr>
      <vt:lpstr>Gotham Light</vt:lpstr>
      <vt:lpstr>Helvetica</vt:lpstr>
      <vt:lpstr>4_Background 1</vt:lpstr>
      <vt:lpstr>Background 2</vt:lpstr>
      <vt:lpstr>ACEC/MA – Accounting &amp; Finance Forum  TAX REFORM TALK  </vt:lpstr>
      <vt:lpstr>PowerPoint Presentation</vt:lpstr>
      <vt:lpstr>CORPORATE TAX RATE</vt:lpstr>
      <vt:lpstr>ACCOUNTING FOR INCOME TAXES</vt:lpstr>
      <vt:lpstr>CORPORATE ALTERNATIVE MINIMUM TAX</vt:lpstr>
      <vt:lpstr>INDIVIDUAL INCOME TAX RATES</vt:lpstr>
      <vt:lpstr>PASS-THROUGH DEDUCTION</vt:lpstr>
      <vt:lpstr>PASS-THROUGH DEDUCTION</vt:lpstr>
      <vt:lpstr>PASS-THROUGH DEDUCTION</vt:lpstr>
      <vt:lpstr>PASS-THROUGH DEDUCTION EXAMPLE</vt:lpstr>
      <vt:lpstr>PASS-THROUGH DEDUCTION EXAMPLE</vt:lpstr>
      <vt:lpstr>PASS-THROUGH ENTITIES</vt:lpstr>
      <vt:lpstr>M&amp;E and Transportation Benefits</vt:lpstr>
      <vt:lpstr>Moving expense reimbursements</vt:lpstr>
      <vt:lpstr>BUSINESS DEDUCTIONS</vt:lpstr>
      <vt:lpstr>BUSINESS DEDUCTIONS</vt:lpstr>
      <vt:lpstr>NET OPERATING LOSSES EXAMPLE</vt:lpstr>
      <vt:lpstr>EXCESS BUSINESS LOSS LIMITATION</vt:lpstr>
      <vt:lpstr>Business Deductions</vt:lpstr>
      <vt:lpstr>Business Deductions</vt:lpstr>
      <vt:lpstr>Business Deductions</vt:lpstr>
      <vt:lpstr>Business Deductions</vt:lpstr>
      <vt:lpstr>Depreciation Changes</vt:lpstr>
      <vt:lpstr>Depreciation Changes</vt:lpstr>
      <vt:lpstr>Depreciation Changes</vt:lpstr>
      <vt:lpstr>Depreciation Changes</vt:lpstr>
      <vt:lpstr>Depreciation Changes</vt:lpstr>
      <vt:lpstr>INCOME, EXCLUSIONS, ETC.</vt:lpstr>
      <vt:lpstr>Paid Family &amp; Medical Leave Credit</vt:lpstr>
      <vt:lpstr>ODDS &amp; ENDS</vt:lpstr>
      <vt:lpstr>A&amp;E FOCUS – TAX REFORM TALK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sfesta</dc:creator>
  <cp:lastModifiedBy>Natalia Savatic</cp:lastModifiedBy>
  <cp:revision>1087</cp:revision>
  <cp:lastPrinted>2018-01-22T15:34:49Z</cp:lastPrinted>
  <dcterms:created xsi:type="dcterms:W3CDTF">2006-10-12T16:58:25Z</dcterms:created>
  <dcterms:modified xsi:type="dcterms:W3CDTF">2018-02-28T20:57:43Z</dcterms:modified>
</cp:coreProperties>
</file>